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1" r:id="rId4"/>
    <p:sldId id="258" r:id="rId5"/>
    <p:sldId id="259" r:id="rId6"/>
    <p:sldId id="266" r:id="rId7"/>
    <p:sldId id="267" r:id="rId8"/>
    <p:sldId id="260" r:id="rId9"/>
    <p:sldId id="270" r:id="rId10"/>
    <p:sldId id="263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C9108-EDAB-49D1-A8B4-E4F5C5DBF049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00BFD-FC71-4898-B65D-3519FDBD9B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47A4-D09B-49ED-872B-A2655870BF15}" type="datetimeFigureOut">
              <a:rPr lang="fr-FR" smtClean="0"/>
              <a:pPr/>
              <a:t>16/11/2015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C659F-4DB3-4CE9-B9B6-02592688469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844" y="2500306"/>
            <a:ext cx="8929718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Habitat </a:t>
            </a:r>
            <a:r>
              <a:rPr lang="fr-FR" dirty="0" err="1" smtClean="0"/>
              <a:t>Suitability</a:t>
            </a:r>
            <a:r>
              <a:rPr lang="fr-FR" dirty="0" smtClean="0"/>
              <a:t> model for Bari Canyon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Hydrodynamic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43042" y="4357694"/>
            <a:ext cx="6400800" cy="1214446"/>
          </a:xfrm>
        </p:spPr>
        <p:txBody>
          <a:bodyPr/>
          <a:lstStyle/>
          <a:p>
            <a:r>
              <a:rPr lang="fr-FR" dirty="0" smtClean="0"/>
              <a:t>Workshop on Habitat </a:t>
            </a:r>
            <a:r>
              <a:rPr lang="fr-FR" dirty="0" err="1" smtClean="0"/>
              <a:t>models</a:t>
            </a:r>
            <a:r>
              <a:rPr lang="fr-FR" dirty="0" smtClean="0"/>
              <a:t>, Toulon, 16-17th nov. 2015</a:t>
            </a:r>
            <a:endParaRPr lang="fr-FR" dirty="0"/>
          </a:p>
        </p:txBody>
      </p:sp>
      <p:pic>
        <p:nvPicPr>
          <p:cNvPr id="5" name="Image 4" descr="1004071447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2150278" cy="1612709"/>
          </a:xfrm>
          <a:prstGeom prst="rect">
            <a:avLst/>
          </a:prstGeom>
        </p:spPr>
      </p:pic>
      <p:pic>
        <p:nvPicPr>
          <p:cNvPr id="8" name="Image 7" descr="10032509354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42852"/>
            <a:ext cx="2211700" cy="1658775"/>
          </a:xfrm>
          <a:prstGeom prst="rect">
            <a:avLst/>
          </a:prstGeom>
        </p:spPr>
      </p:pic>
      <p:pic>
        <p:nvPicPr>
          <p:cNvPr id="9" name="Picture 2" descr="https://spiral.oca.eu/IMG/jpg/Logo_Ifrem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22000"/>
            <a:ext cx="3743998" cy="936000"/>
          </a:xfrm>
          <a:prstGeom prst="rect">
            <a:avLst/>
          </a:prstGeom>
          <a:noFill/>
        </p:spPr>
      </p:pic>
      <p:pic>
        <p:nvPicPr>
          <p:cNvPr id="10" name="Picture 4" descr="http://cigno.ve.ismar.cnr.it/docs/presentazioni/cnr-roma-2013/img/ismar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6000744"/>
            <a:ext cx="857256" cy="857256"/>
          </a:xfrm>
          <a:prstGeom prst="rect">
            <a:avLst/>
          </a:prstGeom>
          <a:noFill/>
        </p:spPr>
      </p:pic>
      <p:pic>
        <p:nvPicPr>
          <p:cNvPr id="11" name="Picture 2" descr="http://www.bio-provence.org/IMG/jpg/logo_agence_de_l_eau_RM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5922000"/>
            <a:ext cx="1091087" cy="936000"/>
          </a:xfrm>
          <a:prstGeom prst="rect">
            <a:avLst/>
          </a:prstGeom>
          <a:noFill/>
        </p:spPr>
      </p:pic>
      <p:pic>
        <p:nvPicPr>
          <p:cNvPr id="12" name="Picture 2" descr="http://www.conisma.it/it/wp-content/uploads/2012/02/coconet-249x3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7120" y="5922000"/>
            <a:ext cx="776880" cy="936000"/>
          </a:xfrm>
          <a:prstGeom prst="rect">
            <a:avLst/>
          </a:prstGeom>
          <a:noFill/>
        </p:spPr>
      </p:pic>
      <p:pic>
        <p:nvPicPr>
          <p:cNvPr id="11268" name="Picture 4" descr="Afficher l'image d'origin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7620" y="6140372"/>
            <a:ext cx="1857388" cy="717628"/>
          </a:xfrm>
          <a:prstGeom prst="rect">
            <a:avLst/>
          </a:prstGeom>
          <a:noFill/>
        </p:spPr>
      </p:pic>
      <p:pic>
        <p:nvPicPr>
          <p:cNvPr id="15" name="Image 14" descr="Canyon_BARIblanc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0"/>
            <a:ext cx="3500462" cy="27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Habitat </a:t>
            </a:r>
            <a:r>
              <a:rPr lang="fr-FR" sz="2400" dirty="0" err="1" smtClean="0"/>
              <a:t>suitability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for</a:t>
            </a:r>
            <a:r>
              <a:rPr lang="fr-FR" sz="2400" dirty="0" smtClean="0"/>
              <a:t> </a:t>
            </a:r>
            <a:r>
              <a:rPr lang="fr-FR" sz="2400" dirty="0" err="1" smtClean="0"/>
              <a:t>each</a:t>
            </a:r>
            <a:r>
              <a:rPr lang="fr-FR" sz="2400" dirty="0" smtClean="0"/>
              <a:t> pixel </a:t>
            </a:r>
            <a:br>
              <a:rPr lang="fr-FR" sz="2400" dirty="0" smtClean="0"/>
            </a:br>
            <a:r>
              <a:rPr lang="fr-FR" sz="2400" dirty="0" smtClean="0"/>
              <a:t>in relation to the background of the </a:t>
            </a:r>
            <a:r>
              <a:rPr lang="fr-FR" sz="2400" dirty="0" err="1" smtClean="0"/>
              <a:t>study</a:t>
            </a:r>
            <a:r>
              <a:rPr lang="fr-FR" sz="2400" dirty="0" smtClean="0"/>
              <a:t> area  </a:t>
            </a:r>
            <a:endParaRPr lang="fr-FR" sz="2400" dirty="0"/>
          </a:p>
        </p:txBody>
      </p:sp>
      <p:pic>
        <p:nvPicPr>
          <p:cNvPr id="10" name="Image 9" descr="Bari_HSmap_ENF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0206"/>
            <a:ext cx="3027847" cy="2232000"/>
          </a:xfrm>
          <a:prstGeom prst="rect">
            <a:avLst/>
          </a:prstGeom>
        </p:spPr>
      </p:pic>
      <p:pic>
        <p:nvPicPr>
          <p:cNvPr id="11" name="Image 10" descr="Bari_HSmap_ENFA_with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58281"/>
            <a:ext cx="3027847" cy="2232000"/>
          </a:xfrm>
          <a:prstGeom prst="rect">
            <a:avLst/>
          </a:prstGeom>
        </p:spPr>
      </p:pic>
      <p:pic>
        <p:nvPicPr>
          <p:cNvPr id="12" name="Image 11" descr="Bari_HSmap_G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6185" y="3840206"/>
            <a:ext cx="3027847" cy="2232000"/>
          </a:xfrm>
          <a:prstGeom prst="rect">
            <a:avLst/>
          </a:prstGeom>
        </p:spPr>
      </p:pic>
      <p:pic>
        <p:nvPicPr>
          <p:cNvPr id="13" name="Image 12" descr="Bari_HSmap_GLM_with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9" y="1141395"/>
            <a:ext cx="3027847" cy="2232000"/>
          </a:xfrm>
          <a:prstGeom prst="rect">
            <a:avLst/>
          </a:prstGeom>
        </p:spPr>
      </p:pic>
      <p:pic>
        <p:nvPicPr>
          <p:cNvPr id="14" name="Image 13" descr="Bari_HSmap_Maxen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3840206"/>
            <a:ext cx="3027847" cy="2232000"/>
          </a:xfrm>
          <a:prstGeom prst="rect">
            <a:avLst/>
          </a:prstGeom>
        </p:spPr>
      </p:pic>
      <p:pic>
        <p:nvPicPr>
          <p:cNvPr id="15" name="Image 14" descr="Bari_HSmapsMax_witho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1141395"/>
            <a:ext cx="3027847" cy="2232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214414" y="1212833"/>
            <a:ext cx="68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ENFA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14810" y="121283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MAXENT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358082" y="121283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GLM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285852" y="3857628"/>
            <a:ext cx="68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ENFA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86248" y="38576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MAXENT</a:t>
            </a:r>
            <a:endParaRPr lang="fr-FR" b="1" u="sng" dirty="0">
              <a:solidFill>
                <a:srgbClr val="00B0F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29520" y="3857628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smtClean="0">
                <a:solidFill>
                  <a:srgbClr val="00B0F0"/>
                </a:solidFill>
              </a:rPr>
              <a:t>GLM</a:t>
            </a:r>
            <a:endParaRPr lang="fr-FR" b="1" u="sng" dirty="0">
              <a:solidFill>
                <a:srgbClr val="00B0F0"/>
              </a:solidFill>
            </a:endParaRPr>
          </a:p>
        </p:txBody>
      </p:sp>
      <p:cxnSp>
        <p:nvCxnSpPr>
          <p:cNvPr id="23" name="Connecteur droit 22"/>
          <p:cNvCxnSpPr/>
          <p:nvPr/>
        </p:nvCxnSpPr>
        <p:spPr>
          <a:xfrm rot="10800000">
            <a:off x="0" y="3498849"/>
            <a:ext cx="9144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357686" y="78579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Without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HydroD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643438" y="3429000"/>
            <a:ext cx="14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Witht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HydroD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3143240" y="3857628"/>
            <a:ext cx="121444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646451">
            <a:off x="5901519" y="4251381"/>
            <a:ext cx="3239560" cy="11899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285720" y="6211669"/>
            <a:ext cx="254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Change in the </a:t>
            </a:r>
            <a:r>
              <a:rPr lang="fr-FR" dirty="0" err="1" smtClean="0"/>
              <a:t>probability</a:t>
            </a:r>
            <a:endParaRPr lang="fr-FR" dirty="0" smtClean="0"/>
          </a:p>
          <a:p>
            <a:r>
              <a:rPr lang="fr-FR" dirty="0" smtClean="0"/>
              <a:t>of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suitable</a:t>
            </a:r>
            <a:r>
              <a:rPr lang="fr-FR" dirty="0" smtClean="0"/>
              <a:t> areas</a:t>
            </a:r>
            <a:endParaRPr lang="fr-FR" dirty="0"/>
          </a:p>
        </p:txBody>
      </p:sp>
      <p:cxnSp>
        <p:nvCxnSpPr>
          <p:cNvPr id="35" name="Connecteur droit avec flèche 34"/>
          <p:cNvCxnSpPr/>
          <p:nvPr/>
        </p:nvCxnSpPr>
        <p:spPr>
          <a:xfrm rot="5400000">
            <a:off x="1250133" y="6107925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5400000">
            <a:off x="4251323" y="6107131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5400000">
            <a:off x="7394595" y="6035693"/>
            <a:ext cx="35719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3143240" y="6211669"/>
            <a:ext cx="237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Selection</a:t>
            </a:r>
            <a:r>
              <a:rPr lang="fr-FR" dirty="0" smtClean="0"/>
              <a:t> of more </a:t>
            </a:r>
          </a:p>
          <a:p>
            <a:r>
              <a:rPr lang="fr-FR" dirty="0" smtClean="0"/>
              <a:t>probable </a:t>
            </a:r>
            <a:r>
              <a:rPr lang="fr-FR" dirty="0" err="1" smtClean="0"/>
              <a:t>suitable</a:t>
            </a:r>
            <a:r>
              <a:rPr lang="fr-FR" dirty="0" smtClean="0"/>
              <a:t> areas</a:t>
            </a:r>
            <a:endParaRPr lang="fr-FR" dirty="0"/>
          </a:p>
        </p:txBody>
      </p:sp>
      <p:sp>
        <p:nvSpPr>
          <p:cNvPr id="40" name="Ellipse 39"/>
          <p:cNvSpPr/>
          <p:nvPr/>
        </p:nvSpPr>
        <p:spPr>
          <a:xfrm rot="20469272">
            <a:off x="7869802" y="1252372"/>
            <a:ext cx="121444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6215074" y="6211669"/>
            <a:ext cx="237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Selection</a:t>
            </a:r>
            <a:r>
              <a:rPr lang="fr-FR" dirty="0" smtClean="0"/>
              <a:t> of more </a:t>
            </a:r>
          </a:p>
          <a:p>
            <a:r>
              <a:rPr lang="fr-FR" dirty="0" smtClean="0"/>
              <a:t>probable </a:t>
            </a:r>
            <a:r>
              <a:rPr lang="fr-FR" dirty="0" err="1" smtClean="0"/>
              <a:t>suitable</a:t>
            </a:r>
            <a:r>
              <a:rPr lang="fr-FR" dirty="0" smtClean="0"/>
              <a:t> areas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714348" y="3500438"/>
            <a:ext cx="1640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without</a:t>
            </a:r>
            <a:r>
              <a:rPr lang="fr-FR" dirty="0" smtClean="0"/>
              <a:t> </a:t>
            </a:r>
            <a:r>
              <a:rPr lang="fr-FR" dirty="0" err="1" smtClean="0"/>
              <a:t>UVmax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The data of the </a:t>
            </a:r>
            <a:r>
              <a:rPr lang="fr-FR" sz="2400" dirty="0" err="1" smtClean="0"/>
              <a:t>hydrodynamic</a:t>
            </a:r>
            <a:r>
              <a:rPr lang="fr-FR" sz="2400" dirty="0" smtClean="0"/>
              <a:t> </a:t>
            </a:r>
            <a:r>
              <a:rPr lang="fr-FR" sz="2400" dirty="0" err="1" smtClean="0"/>
              <a:t>models</a:t>
            </a:r>
            <a:r>
              <a:rPr lang="fr-FR" sz="2400" dirty="0" smtClean="0"/>
              <a:t> </a:t>
            </a:r>
            <a:r>
              <a:rPr lang="fr-FR" sz="2400" dirty="0" err="1" smtClean="0"/>
              <a:t>occurred</a:t>
            </a:r>
            <a:r>
              <a:rPr lang="fr-FR" sz="2400" dirty="0" smtClean="0"/>
              <a:t> </a:t>
            </a:r>
            <a:r>
              <a:rPr lang="fr-FR" sz="2400" dirty="0" err="1" smtClean="0"/>
              <a:t>during</a:t>
            </a:r>
            <a:r>
              <a:rPr lang="fr-FR" sz="2400" dirty="0" smtClean="0"/>
              <a:t> cold </a:t>
            </a:r>
            <a:r>
              <a:rPr lang="fr-FR" sz="2400" dirty="0" err="1" smtClean="0"/>
              <a:t>extreme</a:t>
            </a:r>
            <a:r>
              <a:rPr lang="fr-FR" sz="2400" dirty="0" smtClean="0"/>
              <a:t> </a:t>
            </a:r>
            <a:r>
              <a:rPr lang="fr-FR" sz="2400" dirty="0" err="1" smtClean="0"/>
              <a:t>climatic</a:t>
            </a:r>
            <a:r>
              <a:rPr lang="fr-FR" sz="2400" dirty="0" smtClean="0"/>
              <a:t> </a:t>
            </a:r>
            <a:r>
              <a:rPr lang="fr-FR" sz="2400" dirty="0" err="1" smtClean="0"/>
              <a:t>event</a:t>
            </a:r>
            <a:r>
              <a:rPr lang="fr-FR" sz="2400" dirty="0" smtClean="0"/>
              <a:t> </a:t>
            </a:r>
            <a:br>
              <a:rPr lang="fr-FR" sz="2400" dirty="0" smtClean="0"/>
            </a:br>
            <a:r>
              <a:rPr lang="fr-FR" sz="2400" dirty="0" smtClean="0">
                <a:sym typeface="Wingdings" pitchFamily="2" charset="2"/>
              </a:rPr>
              <a:t> How </a:t>
            </a:r>
            <a:r>
              <a:rPr lang="fr-FR" sz="2400" dirty="0" err="1" smtClean="0">
                <a:sym typeface="Wingdings" pitchFamily="2" charset="2"/>
              </a:rPr>
              <a:t>can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we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draw</a:t>
            </a:r>
            <a:r>
              <a:rPr lang="fr-FR" sz="2400" dirty="0" smtClean="0">
                <a:sym typeface="Wingdings" pitchFamily="2" charset="2"/>
              </a:rPr>
              <a:t> conclusions </a:t>
            </a:r>
            <a:r>
              <a:rPr lang="fr-FR" sz="2400" dirty="0" err="1" smtClean="0">
                <a:sym typeface="Wingdings" pitchFamily="2" charset="2"/>
              </a:rPr>
              <a:t>with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those</a:t>
            </a:r>
            <a:r>
              <a:rPr lang="fr-FR" sz="2400" dirty="0" smtClean="0">
                <a:sym typeface="Wingdings" pitchFamily="2" charset="2"/>
              </a:rPr>
              <a:t> data ? </a:t>
            </a:r>
          </a:p>
          <a:p>
            <a:r>
              <a:rPr lang="fr-FR" sz="2400" dirty="0" err="1" smtClean="0">
                <a:sym typeface="Wingdings" pitchFamily="2" charset="2"/>
              </a:rPr>
              <a:t>With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Hydrodynamic</a:t>
            </a:r>
            <a:r>
              <a:rPr lang="fr-FR" sz="2400" dirty="0" smtClean="0">
                <a:sym typeface="Wingdings" pitchFamily="2" charset="2"/>
              </a:rPr>
              <a:t> data the new </a:t>
            </a:r>
            <a:r>
              <a:rPr lang="fr-FR" sz="2400" dirty="0" err="1" smtClean="0">
                <a:sym typeface="Wingdings" pitchFamily="2" charset="2"/>
              </a:rPr>
              <a:t>models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seems</a:t>
            </a:r>
            <a:r>
              <a:rPr lang="fr-FR" sz="2400" dirty="0" smtClean="0">
                <a:sym typeface="Wingdings" pitchFamily="2" charset="2"/>
              </a:rPr>
              <a:t> to </a:t>
            </a:r>
            <a:r>
              <a:rPr lang="fr-FR" sz="2400" dirty="0" err="1" smtClean="0">
                <a:sym typeface="Wingdings" pitchFamily="2" charset="2"/>
              </a:rPr>
              <a:t>be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very</a:t>
            </a:r>
            <a:r>
              <a:rPr lang="fr-FR" sz="2400" dirty="0" smtClean="0">
                <a:sym typeface="Wingdings" pitchFamily="2" charset="2"/>
              </a:rPr>
              <a:t> discriminative. </a:t>
            </a:r>
          </a:p>
          <a:p>
            <a:endParaRPr lang="fr-FR" sz="2400" dirty="0" smtClean="0"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How </a:t>
            </a:r>
            <a:r>
              <a:rPr lang="fr-FR" sz="2400" dirty="0" err="1" smtClean="0">
                <a:sym typeface="Wingdings" pitchFamily="2" charset="2"/>
              </a:rPr>
              <a:t>can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we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exclude</a:t>
            </a:r>
            <a:r>
              <a:rPr lang="fr-FR" sz="2400" dirty="0" smtClean="0">
                <a:sym typeface="Wingdings" pitchFamily="2" charset="2"/>
              </a:rPr>
              <a:t> the </a:t>
            </a:r>
            <a:r>
              <a:rPr lang="fr-FR" sz="2400" dirty="0" err="1" smtClean="0">
                <a:sym typeface="Wingdings" pitchFamily="2" charset="2"/>
              </a:rPr>
              <a:t>extreme</a:t>
            </a:r>
            <a:r>
              <a:rPr lang="fr-FR" sz="2400" dirty="0" smtClean="0">
                <a:sym typeface="Wingdings" pitchFamily="2" charset="2"/>
              </a:rPr>
              <a:t> </a:t>
            </a:r>
            <a:r>
              <a:rPr lang="fr-FR" sz="2400" dirty="0" err="1" smtClean="0">
                <a:sym typeface="Wingdings" pitchFamily="2" charset="2"/>
              </a:rPr>
              <a:t>event</a:t>
            </a:r>
            <a:r>
              <a:rPr lang="fr-FR" sz="2400" dirty="0" smtClean="0">
                <a:sym typeface="Wingdings" pitchFamily="2" charset="2"/>
              </a:rPr>
              <a:t> data </a:t>
            </a:r>
            <a:r>
              <a:rPr lang="fr-FR" sz="2400" dirty="0" err="1" smtClean="0">
                <a:sym typeface="Wingdings" pitchFamily="2" charset="2"/>
              </a:rPr>
              <a:t>from</a:t>
            </a:r>
            <a:r>
              <a:rPr lang="fr-FR" sz="2400" dirty="0" smtClean="0">
                <a:sym typeface="Wingdings" pitchFamily="2" charset="2"/>
              </a:rPr>
              <a:t> the </a:t>
            </a:r>
            <a:r>
              <a:rPr lang="fr-FR" sz="2400" dirty="0" err="1" smtClean="0">
                <a:sym typeface="Wingdings" pitchFamily="2" charset="2"/>
              </a:rPr>
              <a:t>dataset</a:t>
            </a:r>
            <a:r>
              <a:rPr lang="fr-FR" sz="2400" dirty="0" smtClean="0">
                <a:sym typeface="Wingdings" pitchFamily="2" charset="2"/>
              </a:rPr>
              <a:t> Davide gave us?</a:t>
            </a:r>
            <a:br>
              <a:rPr lang="fr-FR" sz="2400" dirty="0" smtClean="0">
                <a:sym typeface="Wingdings" pitchFamily="2" charset="2"/>
              </a:rPr>
            </a:br>
            <a:r>
              <a:rPr lang="fr-FR" sz="2400" dirty="0" smtClean="0">
                <a:sym typeface="Wingdings" pitchFamily="2" charset="2"/>
              </a:rPr>
              <a:t>Percentile 95?   Percentile 98?</a:t>
            </a:r>
            <a:br>
              <a:rPr lang="fr-FR" sz="2400" dirty="0" smtClean="0">
                <a:sym typeface="Wingdings" pitchFamily="2" charset="2"/>
              </a:rPr>
            </a:br>
            <a:r>
              <a:rPr lang="fr-FR" sz="2400" dirty="0" smtClean="0">
                <a:sym typeface="Wingdings" pitchFamily="2" charset="2"/>
              </a:rPr>
              <a:t>Data </a:t>
            </a:r>
            <a:r>
              <a:rPr lang="fr-FR" sz="2400" dirty="0" err="1" smtClean="0">
                <a:sym typeface="Wingdings" pitchFamily="2" charset="2"/>
              </a:rPr>
              <a:t>before</a:t>
            </a:r>
            <a:r>
              <a:rPr lang="fr-FR" sz="2400" dirty="0" smtClean="0">
                <a:sym typeface="Wingdings" pitchFamily="2" charset="2"/>
              </a:rPr>
              <a:t> the </a:t>
            </a:r>
            <a:r>
              <a:rPr lang="fr-FR" sz="2400" dirty="0" err="1" smtClean="0">
                <a:sym typeface="Wingdings" pitchFamily="2" charset="2"/>
              </a:rPr>
              <a:t>event</a:t>
            </a:r>
            <a:r>
              <a:rPr lang="fr-FR" sz="2400" dirty="0" smtClean="0">
                <a:sym typeface="Wingdings" pitchFamily="2" charset="2"/>
              </a:rPr>
              <a:t>?</a:t>
            </a:r>
            <a:endParaRPr 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/>
          <p:cNvGrpSpPr/>
          <p:nvPr/>
        </p:nvGrpSpPr>
        <p:grpSpPr>
          <a:xfrm>
            <a:off x="857224" y="500042"/>
            <a:ext cx="2902148" cy="5643602"/>
            <a:chOff x="214282" y="500042"/>
            <a:chExt cx="2902148" cy="5643602"/>
          </a:xfrm>
        </p:grpSpPr>
        <p:grpSp>
          <p:nvGrpSpPr>
            <p:cNvPr id="17" name="Groupe 16"/>
            <p:cNvGrpSpPr/>
            <p:nvPr/>
          </p:nvGrpSpPr>
          <p:grpSpPr>
            <a:xfrm>
              <a:off x="214282" y="500042"/>
              <a:ext cx="2902148" cy="5643602"/>
              <a:chOff x="6241838" y="0"/>
              <a:chExt cx="2902148" cy="5643602"/>
            </a:xfrm>
          </p:grpSpPr>
          <p:sp>
            <p:nvSpPr>
              <p:cNvPr id="21" name="Rectangle à coins arrondis 20"/>
              <p:cNvSpPr/>
              <p:nvPr/>
            </p:nvSpPr>
            <p:spPr>
              <a:xfrm>
                <a:off x="6241838" y="0"/>
                <a:ext cx="2902148" cy="5643602"/>
              </a:xfrm>
              <a:prstGeom prst="roundRect">
                <a:avLst>
                  <a:gd name="adj" fmla="val 10000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6241838" y="0"/>
                <a:ext cx="2902148" cy="16930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7160" tIns="137160" rIns="137160" bIns="13716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3600" kern="1200" dirty="0" smtClean="0"/>
                  <a:t>Bari Canyon System</a:t>
                </a:r>
                <a:endParaRPr lang="fr-FR" sz="3600" kern="1200" dirty="0"/>
              </a:p>
            </p:txBody>
          </p:sp>
        </p:grpSp>
        <p:grpSp>
          <p:nvGrpSpPr>
            <p:cNvPr id="18" name="Groupe 17"/>
            <p:cNvGrpSpPr/>
            <p:nvPr/>
          </p:nvGrpSpPr>
          <p:grpSpPr>
            <a:xfrm>
              <a:off x="473281" y="2143104"/>
              <a:ext cx="2321718" cy="3549303"/>
              <a:chOff x="6500837" y="1643062"/>
              <a:chExt cx="2321718" cy="3549303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6500837" y="1643062"/>
                <a:ext cx="2321718" cy="3549303"/>
              </a:xfrm>
              <a:prstGeom prst="roundRect">
                <a:avLst>
                  <a:gd name="adj" fmla="val 10000"/>
                </a:avLst>
              </a:prstGeom>
              <a:solidFill>
                <a:srgbClr val="49D1A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6568838" y="1711063"/>
                <a:ext cx="2185716" cy="341330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34290" rIns="45720" bIns="3429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 smtClean="0"/>
                  <a:t>- 1 major </a:t>
                </a:r>
                <a:r>
                  <a:rPr lang="fr-FR" sz="1800" kern="1200" dirty="0" err="1" smtClean="0"/>
                  <a:t>oceanographic</a:t>
                </a:r>
                <a:r>
                  <a:rPr lang="fr-FR" sz="1800" kern="1200" dirty="0" smtClean="0"/>
                  <a:t> </a:t>
                </a:r>
                <a:r>
                  <a:rPr lang="fr-FR" sz="1800" kern="1200" dirty="0" err="1" smtClean="0"/>
                  <a:t>cruise</a:t>
                </a:r>
                <a:endParaRPr lang="fr-FR" sz="18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 smtClean="0"/>
                  <a:t>- 2Transects </a:t>
                </a:r>
                <a:r>
                  <a:rPr lang="fr-FR" sz="1800" kern="1200" dirty="0" err="1" smtClean="0"/>
                  <a:t>from</a:t>
                </a:r>
                <a:r>
                  <a:rPr lang="fr-FR" sz="1800" kern="1200" dirty="0" smtClean="0"/>
                  <a:t> </a:t>
                </a:r>
                <a:r>
                  <a:rPr lang="fr-FR" sz="1800" kern="1200" dirty="0" err="1" smtClean="0"/>
                  <a:t>litterature</a:t>
                </a:r>
                <a:endParaRPr lang="fr-FR" sz="18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 smtClean="0"/>
                  <a:t>(</a:t>
                </a:r>
                <a:r>
                  <a:rPr lang="fr-FR" sz="1800" kern="1200" dirty="0" err="1" smtClean="0"/>
                  <a:t>Freiwald</a:t>
                </a:r>
                <a:r>
                  <a:rPr lang="fr-FR" sz="1800" kern="1200" dirty="0" smtClean="0"/>
                  <a:t> et al. 2009)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800" kern="1200" dirty="0" smtClean="0"/>
                  <a:t>- </a:t>
                </a:r>
                <a:r>
                  <a:rPr lang="fr-FR" sz="1800" kern="1200" dirty="0" err="1" smtClean="0"/>
                  <a:t>Samples</a:t>
                </a:r>
                <a:endParaRPr lang="fr-FR" sz="1800" kern="1200" dirty="0" smtClean="0"/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b="1" dirty="0" smtClean="0"/>
                  <a:t>- </a:t>
                </a:r>
                <a:r>
                  <a:rPr lang="fr-FR" b="1" dirty="0" err="1" smtClean="0"/>
                  <a:t>Hydrodynamic</a:t>
                </a:r>
                <a:r>
                  <a:rPr lang="fr-FR" b="1" dirty="0" smtClean="0"/>
                  <a:t> data (D. </a:t>
                </a:r>
                <a:r>
                  <a:rPr lang="fr-FR" b="1" dirty="0" err="1" smtClean="0"/>
                  <a:t>Bonaldo</a:t>
                </a:r>
                <a:r>
                  <a:rPr lang="fr-FR" b="1" dirty="0" smtClean="0"/>
                  <a:t>)</a:t>
                </a:r>
                <a:endParaRPr lang="fr-FR" sz="1800" b="1" kern="1200" dirty="0"/>
              </a:p>
            </p:txBody>
          </p:sp>
        </p:grpSp>
      </p:grpSp>
      <p:graphicFrame>
        <p:nvGraphicFramePr>
          <p:cNvPr id="33" name="Tableau 32"/>
          <p:cNvGraphicFramePr>
            <a:graphicFrameLocks noGrp="1"/>
          </p:cNvGraphicFramePr>
          <p:nvPr/>
        </p:nvGraphicFramePr>
        <p:xfrm>
          <a:off x="4357686" y="571480"/>
          <a:ext cx="4018389" cy="1357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0198"/>
                <a:gridCol w="2518191"/>
              </a:tblGrid>
              <a:tr h="584945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Number</a:t>
                      </a:r>
                      <a:r>
                        <a:rPr lang="fr-FR" sz="1600" dirty="0" smtClean="0"/>
                        <a:t> of </a:t>
                      </a:r>
                      <a:r>
                        <a:rPr lang="fr-FR" sz="1600" dirty="0" err="1" smtClean="0"/>
                        <a:t>occurences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Bari</a:t>
                      </a:r>
                      <a:r>
                        <a:rPr lang="fr-FR" sz="1600" baseline="0" dirty="0" smtClean="0"/>
                        <a:t> Canyon System</a:t>
                      </a:r>
                      <a:endParaRPr lang="fr-FR" sz="1600" dirty="0"/>
                    </a:p>
                  </a:txBody>
                  <a:tcPr/>
                </a:tc>
              </a:tr>
              <a:tr h="388305"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Presence</a:t>
                      </a:r>
                      <a:r>
                        <a:rPr lang="fr-FR" sz="1400" baseline="0" dirty="0" smtClean="0"/>
                        <a:t> Points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132</a:t>
                      </a:r>
                      <a:endParaRPr lang="fr-FR" sz="1400" dirty="0"/>
                    </a:p>
                  </a:txBody>
                  <a:tcPr/>
                </a:tc>
              </a:tr>
              <a:tr h="384071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Absence Points 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94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Image 33" descr="BARI_CW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163793"/>
            <a:ext cx="4620887" cy="356947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929058" y="5643578"/>
            <a:ext cx="4465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 smtClean="0">
                <a:solidFill>
                  <a:schemeClr val="tx1"/>
                </a:solidFill>
              </a:rPr>
              <a:t>Presence</a:t>
            </a:r>
            <a:r>
              <a:rPr lang="fr-FR" b="0" dirty="0" smtClean="0">
                <a:solidFill>
                  <a:schemeClr val="tx1"/>
                </a:solidFill>
              </a:rPr>
              <a:t> data are </a:t>
            </a:r>
            <a:r>
              <a:rPr lang="fr-FR" dirty="0" err="1" smtClean="0"/>
              <a:t>clustered</a:t>
            </a:r>
            <a:r>
              <a:rPr lang="fr-FR" dirty="0" smtClean="0"/>
              <a:t> in </a:t>
            </a:r>
            <a:r>
              <a:rPr lang="fr-FR" b="1" dirty="0" smtClean="0">
                <a:solidFill>
                  <a:schemeClr val="tx1"/>
                </a:solidFill>
              </a:rPr>
              <a:t>the </a:t>
            </a:r>
            <a:r>
              <a:rPr lang="fr-FR" b="1" dirty="0" err="1" smtClean="0">
                <a:solidFill>
                  <a:schemeClr val="tx1"/>
                </a:solidFill>
              </a:rPr>
              <a:t>same</a:t>
            </a:r>
            <a:r>
              <a:rPr lang="fr-FR" b="1" dirty="0" smtClean="0">
                <a:solidFill>
                  <a:schemeClr val="tx1"/>
                </a:solidFill>
              </a:rPr>
              <a:t> area </a:t>
            </a:r>
          </a:p>
          <a:p>
            <a:r>
              <a:rPr lang="fr-FR" b="0" dirty="0" smtClean="0">
                <a:solidFill>
                  <a:schemeClr val="tx1"/>
                </a:solidFill>
              </a:rPr>
              <a:t>of</a:t>
            </a:r>
            <a:r>
              <a:rPr lang="fr-FR" b="0" baseline="0" dirty="0" smtClean="0">
                <a:solidFill>
                  <a:schemeClr val="tx1"/>
                </a:solidFill>
              </a:rPr>
              <a:t> the canyon system</a:t>
            </a:r>
            <a:endParaRPr lang="fr-FR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714612" y="0"/>
            <a:ext cx="389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Derived</a:t>
            </a:r>
            <a:r>
              <a:rPr lang="fr-FR" sz="2800" dirty="0" smtClean="0"/>
              <a:t> </a:t>
            </a:r>
            <a:r>
              <a:rPr lang="fr-FR" sz="2800" dirty="0" err="1" smtClean="0"/>
              <a:t>Bathymetric</a:t>
            </a:r>
            <a:r>
              <a:rPr lang="fr-FR" sz="2800" dirty="0" smtClean="0"/>
              <a:t> data</a:t>
            </a:r>
            <a:endParaRPr lang="fr-FR" sz="2800" dirty="0"/>
          </a:p>
        </p:txBody>
      </p:sp>
      <p:pic>
        <p:nvPicPr>
          <p:cNvPr id="5" name="Image 4" descr="RuggeSM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2328298" cy="1800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00166" y="1000108"/>
            <a:ext cx="6343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Use of </a:t>
            </a:r>
            <a:r>
              <a:rPr lang="fr-FR" sz="2000" dirty="0" err="1" smtClean="0"/>
              <a:t>bathymetry</a:t>
            </a:r>
            <a:r>
              <a:rPr lang="fr-FR" sz="2000" dirty="0" smtClean="0"/>
              <a:t> (20 m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) to </a:t>
            </a:r>
            <a:r>
              <a:rPr lang="fr-FR" sz="2000" dirty="0" err="1" smtClean="0"/>
              <a:t>build</a:t>
            </a:r>
            <a:r>
              <a:rPr lang="fr-FR" sz="2000" dirty="0" smtClean="0"/>
              <a:t> raster of </a:t>
            </a:r>
            <a:r>
              <a:rPr lang="fr-FR" sz="2000" dirty="0" err="1" smtClean="0"/>
              <a:t>EGVs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285984" y="1785926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Surface Area to </a:t>
            </a:r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</a:rPr>
              <a:t>Planar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 Area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072198" y="171448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</a:rPr>
              <a:t>Bathymetric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 Position Index (6)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214546" y="4357694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 err="1" smtClean="0">
                <a:solidFill>
                  <a:schemeClr val="tx2">
                    <a:lumMod val="75000"/>
                  </a:schemeClr>
                </a:solidFill>
              </a:rPr>
              <a:t>Curvature</a:t>
            </a:r>
            <a:r>
              <a:rPr lang="fr-FR" sz="1600" b="1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600" u="sng" dirty="0" smtClean="0">
                <a:solidFill>
                  <a:schemeClr val="tx2">
                    <a:lumMod val="75000"/>
                  </a:schemeClr>
                </a:solidFill>
              </a:rPr>
              <a:t>(Profile and transversal)</a:t>
            </a:r>
            <a:endParaRPr lang="fr-FR" sz="16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8" y="4733520"/>
            <a:ext cx="8971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</a:rPr>
              <a:t>Eastness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572396" y="4733520"/>
            <a:ext cx="1045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</a:rPr>
              <a:t>Northness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7158" y="178592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tx2">
                    <a:lumMod val="75000"/>
                  </a:schemeClr>
                </a:solidFill>
              </a:rPr>
              <a:t>Ruggedness</a:t>
            </a:r>
            <a:r>
              <a:rPr lang="fr-FR" sz="1600" dirty="0" smtClean="0">
                <a:solidFill>
                  <a:schemeClr val="tx2">
                    <a:lumMod val="75000"/>
                  </a:schemeClr>
                </a:solidFill>
              </a:rPr>
              <a:t> (3)</a:t>
            </a:r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42910" y="4357694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chemeClr val="tx2">
                    <a:lumMod val="75000"/>
                  </a:schemeClr>
                </a:solidFill>
              </a:rPr>
              <a:t>Slope</a:t>
            </a:r>
            <a:endParaRPr lang="fr-FR" sz="16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Image 13" descr="curva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058000"/>
            <a:ext cx="2328298" cy="1800000"/>
          </a:xfrm>
          <a:prstGeom prst="rect">
            <a:avLst/>
          </a:prstGeom>
        </p:spPr>
      </p:pic>
      <p:pic>
        <p:nvPicPr>
          <p:cNvPr id="15" name="Image 14" descr="Eastnes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4546" y="5058000"/>
            <a:ext cx="2328298" cy="1800000"/>
          </a:xfrm>
          <a:prstGeom prst="rect">
            <a:avLst/>
          </a:prstGeom>
        </p:spPr>
      </p:pic>
      <p:pic>
        <p:nvPicPr>
          <p:cNvPr id="16" name="Image 15" descr="ruggnes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058000"/>
            <a:ext cx="2328298" cy="1800000"/>
          </a:xfrm>
          <a:prstGeom prst="rect">
            <a:avLst/>
          </a:prstGeom>
        </p:spPr>
      </p:pic>
      <p:pic>
        <p:nvPicPr>
          <p:cNvPr id="17" name="Image 16" descr="BPI25_SM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071678"/>
            <a:ext cx="2328298" cy="1800000"/>
          </a:xfrm>
          <a:prstGeom prst="rect">
            <a:avLst/>
          </a:prstGeom>
        </p:spPr>
      </p:pic>
      <p:pic>
        <p:nvPicPr>
          <p:cNvPr id="18" name="Image 17" descr="Northness_BAR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5702" y="5058000"/>
            <a:ext cx="2328298" cy="180000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85720" y="1428736"/>
            <a:ext cx="1785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Terrain </a:t>
            </a:r>
            <a:r>
              <a:rPr lang="fr-FR" sz="1600" b="1" u="sng" dirty="0" err="1" smtClean="0">
                <a:solidFill>
                  <a:schemeClr val="accent1">
                    <a:lumMod val="50000"/>
                  </a:schemeClr>
                </a:solidFill>
              </a:rPr>
              <a:t>roughness</a:t>
            </a:r>
            <a:endParaRPr lang="fr-FR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357950" y="4357694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chemeClr val="accent1">
                    <a:lumMod val="50000"/>
                  </a:schemeClr>
                </a:solidFill>
              </a:rPr>
              <a:t>Orientation</a:t>
            </a:r>
            <a:endParaRPr lang="fr-FR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786578" y="1428736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u="sng" dirty="0" err="1" smtClean="0">
                <a:solidFill>
                  <a:schemeClr val="accent1">
                    <a:lumMod val="50000"/>
                  </a:schemeClr>
                </a:solidFill>
              </a:rPr>
              <a:t>Topography</a:t>
            </a:r>
            <a:endParaRPr lang="fr-FR" sz="1600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Image 21" descr="BPI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5702" y="2071678"/>
            <a:ext cx="2328298" cy="1800000"/>
          </a:xfrm>
          <a:prstGeom prst="rect">
            <a:avLst/>
          </a:prstGeom>
        </p:spPr>
      </p:pic>
      <p:pic>
        <p:nvPicPr>
          <p:cNvPr id="23" name="Image 22" descr="SML_SurftoPla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14546" y="2071678"/>
            <a:ext cx="2328298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RI_hydro.jpg"/>
          <p:cNvPicPr>
            <a:picLocks noChangeAspect="1"/>
          </p:cNvPicPr>
          <p:nvPr/>
        </p:nvPicPr>
        <p:blipFill>
          <a:blip r:embed="rId2" cstate="print"/>
          <a:srcRect r="4203"/>
          <a:stretch>
            <a:fillRect/>
          </a:stretch>
        </p:blipFill>
        <p:spPr>
          <a:xfrm>
            <a:off x="5072066" y="0"/>
            <a:ext cx="4071934" cy="328612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286380" y="3000372"/>
            <a:ext cx="320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Hydrodynamic</a:t>
            </a:r>
            <a:r>
              <a:rPr lang="fr-FR" dirty="0" smtClean="0"/>
              <a:t> Points </a:t>
            </a:r>
            <a:r>
              <a:rPr lang="fr-FR" dirty="0" err="1" smtClean="0"/>
              <a:t>every</a:t>
            </a:r>
            <a:r>
              <a:rPr lang="fr-FR" dirty="0" smtClean="0"/>
              <a:t> 1km</a:t>
            </a:r>
            <a:endParaRPr lang="fr-FR" dirty="0"/>
          </a:p>
        </p:txBody>
      </p:sp>
      <p:sp>
        <p:nvSpPr>
          <p:cNvPr id="6" name="Flèche vers le bas 5"/>
          <p:cNvSpPr/>
          <p:nvPr/>
        </p:nvSpPr>
        <p:spPr>
          <a:xfrm>
            <a:off x="6715140" y="3500438"/>
            <a:ext cx="571504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13327" y="4429132"/>
            <a:ext cx="4330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Interpolation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neighbor</a:t>
            </a:r>
            <a:r>
              <a:rPr lang="fr-FR" dirty="0" smtClean="0"/>
              <a:t> (</a:t>
            </a:r>
            <a:r>
              <a:rPr lang="fr-FR" dirty="0" err="1" smtClean="0"/>
              <a:t>Arcgis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214290"/>
            <a:ext cx="430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Hydrodynamic</a:t>
            </a:r>
            <a:r>
              <a:rPr lang="fr-FR" sz="2800" dirty="0" smtClean="0"/>
              <a:t> data (Davide)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857232"/>
            <a:ext cx="5357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implementation of ROMS for ocean currents, coupled with SWAN within the COAWST </a:t>
            </a:r>
            <a:r>
              <a:rPr lang="en-US" dirty="0" err="1" smtClean="0"/>
              <a:t>modelling</a:t>
            </a:r>
            <a:r>
              <a:rPr lang="en-US" dirty="0" smtClean="0"/>
              <a:t> system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From</a:t>
            </a:r>
            <a:r>
              <a:rPr lang="fr-FR" dirty="0" smtClean="0"/>
              <a:t> Nov. 01</a:t>
            </a:r>
            <a:r>
              <a:rPr lang="fr-FR" baseline="30000" dirty="0" smtClean="0"/>
              <a:t>st</a:t>
            </a:r>
            <a:r>
              <a:rPr lang="fr-FR" dirty="0" smtClean="0"/>
              <a:t>,2011 to </a:t>
            </a:r>
            <a:r>
              <a:rPr lang="fr-FR" dirty="0" err="1" smtClean="0"/>
              <a:t>June</a:t>
            </a:r>
            <a:r>
              <a:rPr lang="fr-FR" dirty="0" smtClean="0"/>
              <a:t> 28</a:t>
            </a:r>
            <a:r>
              <a:rPr lang="fr-FR" baseline="30000" dirty="0" smtClean="0"/>
              <a:t>th</a:t>
            </a:r>
            <a:r>
              <a:rPr lang="fr-FR" dirty="0" smtClean="0"/>
              <a:t>, 2012 (8 </a:t>
            </a:r>
            <a:r>
              <a:rPr lang="fr-FR" dirty="0" err="1" smtClean="0"/>
              <a:t>months</a:t>
            </a:r>
            <a:r>
              <a:rPr lang="fr-FR" dirty="0" smtClean="0"/>
              <a:t>)</a:t>
            </a:r>
          </a:p>
          <a:p>
            <a:r>
              <a:rPr lang="fr-FR" dirty="0"/>
              <a:t>	</a:t>
            </a:r>
            <a:r>
              <a:rPr lang="fr-FR" dirty="0" smtClean="0"/>
              <a:t>-&gt; </a:t>
            </a:r>
            <a:r>
              <a:rPr lang="fr-FR" dirty="0" err="1" smtClean="0"/>
              <a:t>Exceptional</a:t>
            </a:r>
            <a:r>
              <a:rPr lang="fr-FR" dirty="0" smtClean="0"/>
              <a:t> </a:t>
            </a:r>
            <a:r>
              <a:rPr lang="fr-FR" dirty="0" err="1" smtClean="0"/>
              <a:t>winter</a:t>
            </a:r>
            <a:r>
              <a:rPr lang="fr-FR" dirty="0" smtClean="0"/>
              <a:t> conditions (cold </a:t>
            </a:r>
            <a:r>
              <a:rPr lang="fr-FR" dirty="0" err="1" smtClean="0"/>
              <a:t>event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1km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</a:p>
          <a:p>
            <a:endParaRPr lang="fr-FR" dirty="0"/>
          </a:p>
          <a:p>
            <a:r>
              <a:rPr lang="fr-FR" dirty="0" smtClean="0"/>
              <a:t>Min, Max and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Density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Temperature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dirty="0" err="1" smtClean="0"/>
              <a:t>Salinity</a:t>
            </a:r>
            <a:r>
              <a:rPr lang="fr-FR" dirty="0" smtClean="0"/>
              <a:t> </a:t>
            </a:r>
          </a:p>
          <a:p>
            <a:r>
              <a:rPr lang="fr-FR" dirty="0"/>
              <a:t>	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 smtClean="0"/>
          </a:p>
        </p:txBody>
      </p:sp>
      <p:pic>
        <p:nvPicPr>
          <p:cNvPr id="10" name="Image 9" descr="Rho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1" y="5418000"/>
            <a:ext cx="1864162" cy="1440000"/>
          </a:xfrm>
          <a:prstGeom prst="rect">
            <a:avLst/>
          </a:prstGeom>
        </p:spPr>
      </p:pic>
      <p:pic>
        <p:nvPicPr>
          <p:cNvPr id="11" name="Image 10" descr="Rhome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3125" y="5418000"/>
            <a:ext cx="1864162" cy="1440000"/>
          </a:xfrm>
          <a:prstGeom prst="rect">
            <a:avLst/>
          </a:prstGeom>
        </p:spPr>
      </p:pic>
      <p:pic>
        <p:nvPicPr>
          <p:cNvPr id="12" name="Image 11" descr="Tme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9075" y="5418000"/>
            <a:ext cx="1864162" cy="1440000"/>
          </a:xfrm>
          <a:prstGeom prst="rect">
            <a:avLst/>
          </a:prstGeom>
        </p:spPr>
      </p:pic>
      <p:pic>
        <p:nvPicPr>
          <p:cNvPr id="13" name="Image 12" descr="UVma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5507" y="5418000"/>
            <a:ext cx="1864162" cy="1440000"/>
          </a:xfrm>
          <a:prstGeom prst="rect">
            <a:avLst/>
          </a:prstGeom>
        </p:spPr>
      </p:pic>
      <p:pic>
        <p:nvPicPr>
          <p:cNvPr id="14" name="Image 13" descr="UVmea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5025" y="5418000"/>
            <a:ext cx="1864162" cy="14400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285720" y="5050049"/>
            <a:ext cx="1075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Max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density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00232" y="5050049"/>
            <a:ext cx="1183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density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14744" y="5050049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temperature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500694" y="5050049"/>
            <a:ext cx="181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Mean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velocity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86644" y="5050049"/>
            <a:ext cx="1704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Max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fr-FR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tx2">
                    <a:lumMod val="75000"/>
                  </a:schemeClr>
                </a:solidFill>
              </a:rPr>
              <a:t>velocity</a:t>
            </a:r>
            <a:endParaRPr lang="fr-FR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Selection</a:t>
            </a:r>
            <a:r>
              <a:rPr lang="fr-FR" dirty="0" smtClean="0"/>
              <a:t> of the best </a:t>
            </a:r>
            <a:r>
              <a:rPr lang="fr-FR" dirty="0" err="1" smtClean="0"/>
              <a:t>EVGs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357298"/>
            <a:ext cx="8929718" cy="4525963"/>
          </a:xfrm>
        </p:spPr>
        <p:txBody>
          <a:bodyPr/>
          <a:lstStyle/>
          <a:p>
            <a:r>
              <a:rPr lang="fr-FR" dirty="0" smtClean="0"/>
              <a:t>For Habitat </a:t>
            </a:r>
            <a:r>
              <a:rPr lang="fr-FR" dirty="0" err="1" smtClean="0"/>
              <a:t>suitability</a:t>
            </a:r>
            <a:r>
              <a:rPr lang="fr-FR" dirty="0" smtClean="0"/>
              <a:t> model, non-</a:t>
            </a:r>
            <a:r>
              <a:rPr lang="fr-FR" dirty="0" err="1" smtClean="0"/>
              <a:t>correlated</a:t>
            </a:r>
            <a:r>
              <a:rPr lang="fr-FR" dirty="0" smtClean="0"/>
              <a:t> variables are </a:t>
            </a:r>
            <a:r>
              <a:rPr lang="fr-FR" dirty="0" err="1" smtClean="0"/>
              <a:t>recommended</a:t>
            </a: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	 </a:t>
            </a:r>
            <a:r>
              <a:rPr lang="fr-FR" dirty="0" err="1" smtClean="0">
                <a:sym typeface="Wingdings" pitchFamily="2" charset="2"/>
              </a:rPr>
              <a:t>Study</a:t>
            </a:r>
            <a:r>
              <a:rPr lang="fr-FR" dirty="0" smtClean="0">
                <a:sym typeface="Wingdings" pitchFamily="2" charset="2"/>
              </a:rPr>
              <a:t> of </a:t>
            </a:r>
            <a:r>
              <a:rPr lang="fr-FR" dirty="0" err="1" smtClean="0">
                <a:sym typeface="Wingdings" pitchFamily="2" charset="2"/>
              </a:rPr>
              <a:t>correlation</a:t>
            </a:r>
            <a:r>
              <a:rPr lang="fr-FR" dirty="0" smtClean="0">
                <a:sym typeface="Wingdings" pitchFamily="2" charset="2"/>
              </a:rPr>
              <a:t> (Spearman cor. + PCA)</a:t>
            </a:r>
          </a:p>
          <a:p>
            <a:pPr>
              <a:buNone/>
            </a:pPr>
            <a:r>
              <a:rPr lang="fr-FR" dirty="0">
                <a:sym typeface="Wingdings" pitchFamily="2" charset="2"/>
              </a:rPr>
              <a:t>	</a:t>
            </a: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err="1" smtClean="0">
                <a:sym typeface="Wingdings" pitchFamily="2" charset="2"/>
              </a:rPr>
              <a:t>Study</a:t>
            </a:r>
            <a:r>
              <a:rPr lang="fr-FR" dirty="0" smtClean="0">
                <a:sym typeface="Wingdings" pitchFamily="2" charset="2"/>
              </a:rPr>
              <a:t> of variable influences on CWC distribution 	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214282" y="3714752"/>
            <a:ext cx="5143536" cy="2571768"/>
            <a:chOff x="46638" y="214290"/>
            <a:chExt cx="9097362" cy="457972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l="3141" t="4470"/>
            <a:stretch>
              <a:fillRect/>
            </a:stretch>
          </p:blipFill>
          <p:spPr bwMode="auto">
            <a:xfrm>
              <a:off x="46638" y="214290"/>
              <a:ext cx="9097362" cy="4579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57143" t="88189" r="2904" b="7747"/>
            <a:stretch>
              <a:fillRect/>
            </a:stretch>
          </p:blipFill>
          <p:spPr bwMode="auto">
            <a:xfrm>
              <a:off x="2118308" y="4071942"/>
              <a:ext cx="6879675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" name="ZoneTexte 7"/>
          <p:cNvSpPr txBox="1"/>
          <p:nvPr/>
        </p:nvSpPr>
        <p:spPr>
          <a:xfrm>
            <a:off x="1928794" y="6357958"/>
            <a:ext cx="1530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On the </a:t>
            </a:r>
            <a:r>
              <a:rPr lang="fr-FR" sz="1400" i="1" dirty="0" err="1" smtClean="0"/>
              <a:t>whole</a:t>
            </a:r>
            <a:r>
              <a:rPr lang="fr-FR" sz="1400" i="1" dirty="0" smtClean="0"/>
              <a:t> zone</a:t>
            </a:r>
            <a:endParaRPr lang="fr-F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3742"/>
            <a:ext cx="4545688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2594" y="1273742"/>
            <a:ext cx="4551406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428596" y="535782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Selected</a:t>
            </a:r>
            <a:r>
              <a:rPr lang="fr-FR" b="1" dirty="0" smtClean="0"/>
              <a:t>  </a:t>
            </a:r>
            <a:r>
              <a:rPr lang="fr-FR" b="1" dirty="0" err="1" smtClean="0"/>
              <a:t>bathymetric</a:t>
            </a:r>
            <a:r>
              <a:rPr lang="fr-FR" b="1" dirty="0" smtClean="0"/>
              <a:t> variables</a:t>
            </a:r>
            <a:r>
              <a:rPr lang="fr-FR" dirty="0" smtClean="0"/>
              <a:t> : BPI17, </a:t>
            </a:r>
            <a:r>
              <a:rPr lang="fr-FR" dirty="0" err="1" smtClean="0"/>
              <a:t>Slope</a:t>
            </a:r>
            <a:r>
              <a:rPr lang="fr-FR" dirty="0" smtClean="0"/>
              <a:t>, Rugge11, </a:t>
            </a:r>
            <a:r>
              <a:rPr lang="fr-FR" dirty="0" err="1" smtClean="0"/>
              <a:t>CurvLong</a:t>
            </a:r>
            <a:r>
              <a:rPr lang="fr-FR" dirty="0" smtClean="0"/>
              <a:t>, </a:t>
            </a:r>
            <a:r>
              <a:rPr lang="fr-FR" dirty="0" err="1" smtClean="0"/>
              <a:t>Eastness</a:t>
            </a:r>
            <a:r>
              <a:rPr lang="fr-FR" dirty="0" smtClean="0"/>
              <a:t>, </a:t>
            </a:r>
            <a:r>
              <a:rPr lang="fr-FR" dirty="0" err="1" smtClean="0"/>
              <a:t>Northness</a:t>
            </a:r>
            <a:r>
              <a:rPr lang="fr-FR" dirty="0" smtClean="0"/>
              <a:t> and BPI3  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2428860" y="1488032"/>
            <a:ext cx="1143008" cy="8572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3571868" y="2702478"/>
            <a:ext cx="1143008" cy="8572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000992" y="2773916"/>
            <a:ext cx="1143008" cy="8572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357950" y="2916792"/>
            <a:ext cx="1143008" cy="85725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000232" y="142852"/>
            <a:ext cx="516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PCA on </a:t>
            </a:r>
            <a:r>
              <a:rPr lang="fr-FR" sz="3200" dirty="0" err="1" smtClean="0"/>
              <a:t>bathymetric</a:t>
            </a:r>
            <a:r>
              <a:rPr lang="fr-FR" sz="3200" dirty="0" smtClean="0"/>
              <a:t> variables </a:t>
            </a:r>
            <a:endParaRPr lang="fr-FR" sz="32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3929058" y="3214686"/>
            <a:ext cx="64294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428860" y="3071810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643174" y="350043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857356" y="314324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3357554" y="278605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2571736" y="185736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2786050" y="2000240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429520" y="242886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572264" y="328612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286644" y="3000372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8501090" y="3357562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6858016" y="328612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7072330" y="421481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8715372" y="314324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37" y="4198937"/>
            <a:ext cx="319246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71480"/>
            <a:ext cx="4429156" cy="3689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4429124" cy="368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14282" y="4643446"/>
            <a:ext cx="293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Selected</a:t>
            </a:r>
            <a:r>
              <a:rPr lang="fr-FR" dirty="0" smtClean="0"/>
              <a:t> variables : </a:t>
            </a:r>
          </a:p>
          <a:p>
            <a:endParaRPr lang="fr-FR" dirty="0" smtClean="0"/>
          </a:p>
          <a:p>
            <a:r>
              <a:rPr lang="fr-FR" dirty="0" err="1" smtClean="0"/>
              <a:t>Uvmean</a:t>
            </a:r>
            <a:r>
              <a:rPr lang="fr-FR" dirty="0" smtClean="0"/>
              <a:t>, </a:t>
            </a:r>
            <a:r>
              <a:rPr lang="fr-FR" dirty="0" err="1" smtClean="0"/>
              <a:t>Tmean</a:t>
            </a:r>
            <a:r>
              <a:rPr lang="fr-FR" dirty="0" smtClean="0"/>
              <a:t> and </a:t>
            </a:r>
            <a:r>
              <a:rPr lang="fr-FR" dirty="0" err="1" smtClean="0"/>
              <a:t>Rhomax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500033" y="2143092"/>
            <a:ext cx="714380" cy="500066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857619" y="2000216"/>
            <a:ext cx="714380" cy="57150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857356" y="0"/>
            <a:ext cx="5562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PCA on </a:t>
            </a:r>
            <a:r>
              <a:rPr lang="fr-FR" sz="3200" dirty="0" err="1" smtClean="0"/>
              <a:t>Hydrodynamic</a:t>
            </a:r>
            <a:r>
              <a:rPr lang="fr-FR" sz="3200" dirty="0" smtClean="0"/>
              <a:t> variables </a:t>
            </a:r>
            <a:endParaRPr lang="fr-FR" sz="32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6500826" y="5000636"/>
            <a:ext cx="2643174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lipse 16"/>
          <p:cNvSpPr/>
          <p:nvPr/>
        </p:nvSpPr>
        <p:spPr>
          <a:xfrm>
            <a:off x="8215338" y="1785926"/>
            <a:ext cx="714380" cy="57150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642910" y="2500306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857488" y="3000372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785918" y="1285860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143636" y="1214422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358214" y="2214554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6643702" y="2428868"/>
            <a:ext cx="42862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714480" y="928670"/>
            <a:ext cx="714380" cy="571504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fr-FR" dirty="0" smtClean="0"/>
              <a:t>Best EGV for CWC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00108"/>
            <a:ext cx="9072594" cy="4525963"/>
          </a:xfrm>
        </p:spPr>
        <p:txBody>
          <a:bodyPr/>
          <a:lstStyle/>
          <a:p>
            <a:r>
              <a:rPr lang="fr-FR" sz="2000" dirty="0" smtClean="0"/>
              <a:t>BPI17, BPI3, </a:t>
            </a:r>
            <a:r>
              <a:rPr lang="fr-FR" sz="2000" dirty="0" err="1" smtClean="0"/>
              <a:t>Slope</a:t>
            </a:r>
            <a:r>
              <a:rPr lang="fr-FR" sz="2000" dirty="0" smtClean="0"/>
              <a:t> and </a:t>
            </a:r>
            <a:r>
              <a:rPr lang="fr-FR" sz="2000" dirty="0" err="1" smtClean="0"/>
              <a:t>Ruggedness</a:t>
            </a:r>
            <a:r>
              <a:rPr lang="fr-FR" sz="2000" dirty="0" smtClean="0"/>
              <a:t> 11, Profile </a:t>
            </a:r>
            <a:r>
              <a:rPr lang="fr-FR" sz="2000" dirty="0" err="1" smtClean="0"/>
              <a:t>Curvature</a:t>
            </a:r>
            <a:r>
              <a:rPr lang="fr-FR" sz="2000" dirty="0" smtClean="0"/>
              <a:t>, </a:t>
            </a:r>
            <a:r>
              <a:rPr lang="fr-FR" sz="2000" dirty="0" err="1" smtClean="0"/>
              <a:t>Eastness</a:t>
            </a:r>
            <a:r>
              <a:rPr lang="fr-FR" sz="2000" dirty="0" smtClean="0"/>
              <a:t>, </a:t>
            </a:r>
            <a:r>
              <a:rPr lang="fr-FR" sz="2000" dirty="0" err="1" smtClean="0"/>
              <a:t>Northness</a:t>
            </a:r>
            <a:endParaRPr lang="fr-FR" sz="2000" dirty="0" smtClean="0"/>
          </a:p>
          <a:p>
            <a:r>
              <a:rPr lang="fr-FR" sz="2000" dirty="0" err="1" smtClean="0"/>
              <a:t>UVmean</a:t>
            </a:r>
            <a:r>
              <a:rPr lang="fr-FR" sz="2000" dirty="0" smtClean="0"/>
              <a:t>, </a:t>
            </a:r>
            <a:r>
              <a:rPr lang="fr-FR" sz="2000" dirty="0" err="1" smtClean="0"/>
              <a:t>UVmax</a:t>
            </a:r>
            <a:r>
              <a:rPr lang="fr-FR" sz="2000" dirty="0" smtClean="0"/>
              <a:t>, </a:t>
            </a:r>
            <a:r>
              <a:rPr lang="fr-FR" sz="2000" dirty="0" err="1" smtClean="0"/>
              <a:t>Tmean</a:t>
            </a:r>
            <a:r>
              <a:rPr lang="fr-FR" sz="2000" dirty="0" smtClean="0"/>
              <a:t> and </a:t>
            </a:r>
            <a:r>
              <a:rPr lang="fr-FR" sz="2000" dirty="0" err="1" smtClean="0"/>
              <a:t>Rhomax</a:t>
            </a:r>
            <a:endParaRPr lang="fr-FR" sz="2000" dirty="0" smtClean="0"/>
          </a:p>
          <a:p>
            <a:endParaRPr lang="fr-FR" dirty="0"/>
          </a:p>
        </p:txBody>
      </p:sp>
      <p:pic>
        <p:nvPicPr>
          <p:cNvPr id="4" name="Picture 8" descr="F:\DONNEES_CARTO\RESULTATS\2-BARI\Modelisation\R\results\comparaison_zone_total\BoxProfileCurv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071678"/>
            <a:ext cx="1800000" cy="1800000"/>
          </a:xfrm>
          <a:prstGeom prst="rect">
            <a:avLst/>
          </a:prstGeom>
          <a:noFill/>
        </p:spPr>
      </p:pic>
      <p:pic>
        <p:nvPicPr>
          <p:cNvPr id="5" name="Picture 17" descr="F:\DONNEES_CARTO\RESULTATS\2-BARI\Modelisation\R\results\comparaison_zone_total\Eastnes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50" y="2071678"/>
            <a:ext cx="1800000" cy="1800000"/>
          </a:xfrm>
          <a:prstGeom prst="rect">
            <a:avLst/>
          </a:prstGeom>
          <a:noFill/>
        </p:spPr>
      </p:pic>
      <p:pic>
        <p:nvPicPr>
          <p:cNvPr id="7" name="Picture 23" descr="F:\DONNEES_CARTO\RESULTATS\2-BARI\Modelisation\R\results\comparaison_zone_total\BPI1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1800000" cy="1800000"/>
          </a:xfrm>
          <a:prstGeom prst="rect">
            <a:avLst/>
          </a:prstGeom>
          <a:noFill/>
        </p:spPr>
      </p:pic>
      <p:pic>
        <p:nvPicPr>
          <p:cNvPr id="8" name="Picture 10" descr="F:\DONNEES_CARTO\RESULTATS\2-BARI\Modelisation\R\results\comparaison_zone_total\BoxRugge1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50" y="2071678"/>
            <a:ext cx="1800000" cy="1800000"/>
          </a:xfrm>
          <a:prstGeom prst="rect">
            <a:avLst/>
          </a:prstGeom>
          <a:noFill/>
        </p:spPr>
      </p:pic>
      <p:pic>
        <p:nvPicPr>
          <p:cNvPr id="9" name="Picture 11" descr="F:\DONNEES_CARTO\RESULTATS\2-BARI\Modelisation\R\results\comparaison_zone_total\BoxSlop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900" y="2071678"/>
            <a:ext cx="1800000" cy="1800000"/>
          </a:xfrm>
          <a:prstGeom prst="rect">
            <a:avLst/>
          </a:prstGeom>
          <a:noFill/>
        </p:spPr>
      </p:pic>
      <p:pic>
        <p:nvPicPr>
          <p:cNvPr id="10" name="Picture 3" descr="F:\DONNEES_CARTO\RESULTATS\2-BARI\Modelisation\R\results\comparaison_zone_total\BoxUVmean.jpe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500562" y="4071942"/>
            <a:ext cx="1800000" cy="1800000"/>
          </a:xfrm>
          <a:prstGeom prst="rect">
            <a:avLst/>
          </a:prstGeom>
          <a:noFill/>
        </p:spPr>
      </p:pic>
      <p:pic>
        <p:nvPicPr>
          <p:cNvPr id="11" name="Picture 4" descr="F:\DONNEES_CARTO\RESULTATS\2-BARI\Modelisation\R\results\comparaison_zone_total\UVmax.jpe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286512" y="4071942"/>
            <a:ext cx="1800000" cy="1800000"/>
          </a:xfrm>
          <a:prstGeom prst="rect">
            <a:avLst/>
          </a:prstGeom>
          <a:noFill/>
        </p:spPr>
      </p:pic>
      <p:pic>
        <p:nvPicPr>
          <p:cNvPr id="12" name="Picture 7" descr="F:\DONNEES_CARTO\RESULTATS\2-BARI\Modelisation\R\results\comparaison_zone_total\BoxMeanTemp.jpe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28662" y="4071942"/>
            <a:ext cx="1800000" cy="1800000"/>
          </a:xfrm>
          <a:prstGeom prst="rect">
            <a:avLst/>
          </a:prstGeom>
          <a:noFill/>
        </p:spPr>
      </p:pic>
      <p:pic>
        <p:nvPicPr>
          <p:cNvPr id="13" name="Picture 4" descr="F:\DONNEES_CARTO\RESULTATS\2-BARI\Modelisation\R\results\comparaison_zone_total\BoxRhomax.jpe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2714612" y="4071942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143380"/>
            <a:ext cx="1766892" cy="152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4286248" y="4714884"/>
            <a:ext cx="1785950" cy="50006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786190"/>
            <a:ext cx="169909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-32" y="0"/>
            <a:ext cx="914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tx2">
                    <a:lumMod val="50000"/>
                  </a:schemeClr>
                </a:solidFill>
              </a:rPr>
              <a:t>Variables </a:t>
            </a:r>
            <a:r>
              <a:rPr lang="fr-FR" sz="2000" i="1" dirty="0" err="1" smtClean="0">
                <a:solidFill>
                  <a:schemeClr val="tx2">
                    <a:lumMod val="50000"/>
                  </a:schemeClr>
                </a:solidFill>
              </a:rPr>
              <a:t>explaining</a:t>
            </a:r>
            <a:r>
              <a:rPr lang="fr-FR" sz="2000" i="1" dirty="0" smtClean="0">
                <a:solidFill>
                  <a:schemeClr val="tx2">
                    <a:lumMod val="50000"/>
                  </a:schemeClr>
                </a:solidFill>
              </a:rPr>
              <a:t> the distribution of CWC in the </a:t>
            </a:r>
          </a:p>
          <a:p>
            <a:pPr algn="ctr"/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Bari Canyon system </a:t>
            </a:r>
            <a:r>
              <a:rPr lang="fr-FR" sz="2000" b="1" i="1" dirty="0" err="1" smtClean="0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r-FR" sz="2000" b="1" i="1" dirty="0" err="1" smtClean="0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b="1" i="1" dirty="0" err="1" smtClean="0">
                <a:solidFill>
                  <a:schemeClr val="tx2">
                    <a:lumMod val="50000"/>
                  </a:schemeClr>
                </a:solidFill>
              </a:rPr>
              <a:t>hydrodynamic</a:t>
            </a:r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 data</a:t>
            </a:r>
            <a:endParaRPr lang="fr-FR" sz="2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31432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i="1" dirty="0" smtClean="0"/>
              <a:t>For ENFA, </a:t>
            </a:r>
            <a:r>
              <a:rPr lang="fr-FR" sz="1000" i="1" dirty="0" err="1" smtClean="0"/>
              <a:t>UVmax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was</a:t>
            </a:r>
            <a:r>
              <a:rPr lang="fr-FR" sz="1000" i="1" dirty="0" smtClean="0"/>
              <a:t> not </a:t>
            </a:r>
            <a:r>
              <a:rPr lang="fr-FR" sz="1000" i="1" dirty="0" err="1" smtClean="0"/>
              <a:t>used</a:t>
            </a:r>
            <a:r>
              <a:rPr lang="fr-FR" sz="1000" i="1" dirty="0" smtClean="0"/>
              <a:t> (</a:t>
            </a:r>
            <a:r>
              <a:rPr lang="fr-FR" sz="1000" i="1" dirty="0" err="1" smtClean="0"/>
              <a:t>eigenvalues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too</a:t>
            </a:r>
            <a:r>
              <a:rPr lang="fr-FR" sz="1000" i="1" dirty="0" smtClean="0"/>
              <a:t> </a:t>
            </a:r>
            <a:r>
              <a:rPr lang="fr-FR" sz="1000" i="1" dirty="0" err="1" smtClean="0"/>
              <a:t>high</a:t>
            </a:r>
            <a:r>
              <a:rPr lang="fr-FR" sz="1000" i="1" dirty="0" smtClean="0"/>
              <a:t>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215387"/>
            <a:ext cx="1643074" cy="42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98855"/>
            <a:ext cx="1714512" cy="45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643619"/>
            <a:ext cx="1686695" cy="26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1184343"/>
            <a:ext cx="2562232" cy="173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1184063"/>
            <a:ext cx="1477413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184038"/>
            <a:ext cx="1620000" cy="13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85720" y="71435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i="1" dirty="0" err="1" smtClean="0">
                <a:solidFill>
                  <a:schemeClr val="tx2">
                    <a:lumMod val="50000"/>
                  </a:schemeClr>
                </a:solidFill>
              </a:rPr>
              <a:t>marginality</a:t>
            </a:r>
            <a:r>
              <a:rPr lang="fr-FR" sz="1000" i="1" dirty="0" smtClean="0">
                <a:solidFill>
                  <a:schemeClr val="tx2">
                    <a:lumMod val="50000"/>
                  </a:schemeClr>
                </a:solidFill>
              </a:rPr>
              <a:t> (niche position in the </a:t>
            </a:r>
            <a:r>
              <a:rPr lang="fr-FR" sz="1000" i="1" dirty="0" err="1" smtClean="0">
                <a:solidFill>
                  <a:schemeClr val="tx2">
                    <a:lumMod val="50000"/>
                  </a:schemeClr>
                </a:solidFill>
              </a:rPr>
              <a:t>ecological</a:t>
            </a:r>
            <a:r>
              <a:rPr lang="fr-FR" sz="1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000" i="1" dirty="0" err="1" smtClean="0">
                <a:solidFill>
                  <a:schemeClr val="tx2">
                    <a:lumMod val="50000"/>
                  </a:schemeClr>
                </a:solidFill>
              </a:rPr>
              <a:t>space</a:t>
            </a:r>
            <a:r>
              <a:rPr lang="fr-FR" sz="1000" i="1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  <a:endParaRPr lang="fr-FR" sz="1000" i="1" dirty="0"/>
          </a:p>
        </p:txBody>
      </p:sp>
      <p:sp>
        <p:nvSpPr>
          <p:cNvPr id="21" name="Rectangle 20"/>
          <p:cNvSpPr/>
          <p:nvPr/>
        </p:nvSpPr>
        <p:spPr>
          <a:xfrm>
            <a:off x="285720" y="928670"/>
            <a:ext cx="20441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 err="1" smtClean="0">
                <a:solidFill>
                  <a:schemeClr val="tx2">
                    <a:lumMod val="50000"/>
                  </a:schemeClr>
                </a:solidFill>
              </a:rPr>
              <a:t>specificity</a:t>
            </a:r>
            <a:r>
              <a:rPr lang="fr-FR" sz="1000" i="1" dirty="0" smtClean="0">
                <a:solidFill>
                  <a:schemeClr val="tx2">
                    <a:lumMod val="50000"/>
                  </a:schemeClr>
                </a:solidFill>
              </a:rPr>
              <a:t> (niche size) = 1/</a:t>
            </a:r>
            <a:r>
              <a:rPr lang="fr-FR" sz="1000" i="1" dirty="0" err="1" smtClean="0">
                <a:solidFill>
                  <a:schemeClr val="tx2">
                    <a:lumMod val="50000"/>
                  </a:schemeClr>
                </a:solidFill>
              </a:rPr>
              <a:t>tolerance</a:t>
            </a:r>
            <a:endParaRPr lang="fr-FR" sz="1000" i="1" dirty="0"/>
          </a:p>
        </p:txBody>
      </p:sp>
      <p:sp>
        <p:nvSpPr>
          <p:cNvPr id="22" name="Rectangle 21"/>
          <p:cNvSpPr/>
          <p:nvPr/>
        </p:nvSpPr>
        <p:spPr>
          <a:xfrm>
            <a:off x="285720" y="1684409"/>
            <a:ext cx="2571768" cy="14287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85720" y="4500875"/>
            <a:ext cx="1714512" cy="14287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3000364" y="1898418"/>
            <a:ext cx="1500198" cy="35716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4572000" y="1898418"/>
            <a:ext cx="1643074" cy="142876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2285984" y="4429132"/>
            <a:ext cx="1714512" cy="714380"/>
          </a:xfrm>
          <a:prstGeom prst="rect">
            <a:avLst/>
          </a:prstGeom>
          <a:solidFill>
            <a:srgbClr val="FFFF00">
              <a:alpha val="2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429388" y="1071546"/>
            <a:ext cx="2571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b="1" dirty="0" smtClean="0"/>
              <a:t> </a:t>
            </a:r>
            <a:r>
              <a:rPr lang="fr-FR" sz="1400" b="1" dirty="0" err="1" smtClean="0"/>
              <a:t>Slope</a:t>
            </a:r>
            <a:r>
              <a:rPr lang="fr-FR" sz="1400" b="1" dirty="0" smtClean="0"/>
              <a:t> and </a:t>
            </a:r>
            <a:r>
              <a:rPr lang="fr-FR" sz="1400" b="1" dirty="0" err="1" smtClean="0"/>
              <a:t>Ruggedness</a:t>
            </a:r>
            <a:r>
              <a:rPr lang="fr-FR" sz="1400" b="1" dirty="0" smtClean="0"/>
              <a:t> </a:t>
            </a:r>
            <a:r>
              <a:rPr lang="fr-FR" sz="1400" dirty="0" smtClean="0"/>
              <a:t>are the main variables for the 3 </a:t>
            </a:r>
            <a:r>
              <a:rPr lang="fr-FR" sz="1400" dirty="0" err="1" smtClean="0"/>
              <a:t>models</a:t>
            </a:r>
            <a:endParaRPr lang="fr-FR" sz="1400" dirty="0" smtClean="0"/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b="1" dirty="0" err="1" smtClean="0"/>
              <a:t>Slope</a:t>
            </a:r>
            <a:r>
              <a:rPr lang="fr-FR" sz="1400" dirty="0" smtClean="0"/>
              <a:t> </a:t>
            </a:r>
            <a:r>
              <a:rPr lang="fr-FR" sz="1400" dirty="0" err="1" smtClean="0"/>
              <a:t>explains</a:t>
            </a:r>
            <a:r>
              <a:rPr lang="fr-FR" sz="1400" dirty="0" smtClean="0"/>
              <a:t> the </a:t>
            </a:r>
            <a:r>
              <a:rPr lang="fr-FR" sz="1400" dirty="0" err="1" smtClean="0"/>
              <a:t>marginality</a:t>
            </a:r>
            <a:r>
              <a:rPr lang="fr-FR" sz="1400" dirty="0" smtClean="0"/>
              <a:t> (niche position) and </a:t>
            </a:r>
            <a:r>
              <a:rPr lang="fr-FR" sz="1400" b="1" dirty="0" smtClean="0"/>
              <a:t>Orientation</a:t>
            </a:r>
            <a:r>
              <a:rPr lang="fr-FR" sz="1400" dirty="0" smtClean="0"/>
              <a:t> </a:t>
            </a:r>
            <a:r>
              <a:rPr lang="fr-FR" sz="1400" dirty="0" err="1" smtClean="0"/>
              <a:t>explains</a:t>
            </a:r>
            <a:r>
              <a:rPr lang="fr-FR" sz="1400" dirty="0" smtClean="0"/>
              <a:t> the </a:t>
            </a:r>
            <a:r>
              <a:rPr lang="fr-FR" sz="1400" dirty="0" err="1" smtClean="0"/>
              <a:t>specificity</a:t>
            </a:r>
            <a:r>
              <a:rPr lang="fr-FR" sz="1400" dirty="0" smtClean="0"/>
              <a:t> (niche size) </a:t>
            </a:r>
          </a:p>
          <a:p>
            <a:pPr>
              <a:buFont typeface="Arial" pitchFamily="34" charset="0"/>
              <a:buChar char="•"/>
            </a:pP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286512" y="3534013"/>
            <a:ext cx="28574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ENFA</a:t>
            </a:r>
            <a:r>
              <a:rPr lang="fr-FR" sz="1400" dirty="0" smtClean="0"/>
              <a:t>:  </a:t>
            </a:r>
            <a:r>
              <a:rPr lang="fr-FR" sz="1400" b="1" dirty="0" err="1" smtClean="0"/>
              <a:t>Slope</a:t>
            </a:r>
            <a:r>
              <a:rPr lang="fr-FR" sz="1400" dirty="0" smtClean="0"/>
              <a:t> </a:t>
            </a:r>
            <a:r>
              <a:rPr lang="fr-FR" sz="1400" dirty="0" err="1" smtClean="0"/>
              <a:t>explains</a:t>
            </a:r>
            <a:r>
              <a:rPr lang="fr-FR" sz="1400" dirty="0" smtClean="0"/>
              <a:t> the </a:t>
            </a:r>
            <a:r>
              <a:rPr lang="fr-FR" sz="1400" dirty="0" err="1" smtClean="0"/>
              <a:t>marginality</a:t>
            </a:r>
            <a:r>
              <a:rPr lang="fr-FR" sz="1400" dirty="0" smtClean="0"/>
              <a:t> (niche position) and </a:t>
            </a:r>
            <a:r>
              <a:rPr lang="fr-FR" sz="1400" b="1" dirty="0" err="1" smtClean="0"/>
              <a:t>Tmean</a:t>
            </a:r>
            <a:r>
              <a:rPr lang="fr-FR" sz="1400" b="1" dirty="0" smtClean="0"/>
              <a:t> </a:t>
            </a:r>
            <a:r>
              <a:rPr lang="fr-FR" sz="1400" dirty="0" err="1" smtClean="0"/>
              <a:t>explains</a:t>
            </a:r>
            <a:r>
              <a:rPr lang="fr-FR" sz="1400" dirty="0" smtClean="0"/>
              <a:t> the </a:t>
            </a:r>
            <a:r>
              <a:rPr lang="fr-FR" sz="1400" dirty="0" err="1" smtClean="0"/>
              <a:t>specificity</a:t>
            </a:r>
            <a:r>
              <a:rPr lang="fr-FR" sz="1400" dirty="0" smtClean="0"/>
              <a:t> (niche size) (</a:t>
            </a:r>
            <a:r>
              <a:rPr lang="fr-FR" sz="1400" dirty="0" err="1" smtClean="0"/>
              <a:t>instead</a:t>
            </a:r>
            <a:r>
              <a:rPr lang="fr-FR" sz="1400" dirty="0" smtClean="0"/>
              <a:t> of Orientation)</a:t>
            </a:r>
          </a:p>
          <a:p>
            <a:r>
              <a:rPr lang="fr-FR" sz="1400" dirty="0" smtClean="0"/>
              <a:t>- The </a:t>
            </a:r>
            <a:r>
              <a:rPr lang="fr-FR" sz="1400" dirty="0" err="1" smtClean="0"/>
              <a:t>tolerance</a:t>
            </a:r>
            <a:r>
              <a:rPr lang="fr-FR" sz="1400" dirty="0" smtClean="0"/>
              <a:t> of the CWC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lower</a:t>
            </a:r>
            <a:r>
              <a:rPr lang="fr-FR" sz="1400" dirty="0" smtClean="0"/>
              <a:t> </a:t>
            </a:r>
            <a:r>
              <a:rPr lang="fr-FR" sz="1400" dirty="0" err="1" smtClean="0"/>
              <a:t>when</a:t>
            </a:r>
            <a:r>
              <a:rPr lang="fr-FR" sz="1400" dirty="0" smtClean="0"/>
              <a:t> </a:t>
            </a:r>
            <a:r>
              <a:rPr lang="fr-FR" sz="1400" dirty="0" err="1" smtClean="0"/>
              <a:t>hydrodynamic</a:t>
            </a:r>
            <a:r>
              <a:rPr lang="fr-FR" sz="1400" dirty="0" smtClean="0"/>
              <a:t> variables are </a:t>
            </a:r>
            <a:r>
              <a:rPr lang="fr-FR" sz="1400" dirty="0" err="1" smtClean="0"/>
              <a:t>used</a:t>
            </a:r>
            <a:r>
              <a:rPr lang="fr-FR" sz="1400" dirty="0" smtClean="0"/>
              <a:t> in ENFA</a:t>
            </a:r>
          </a:p>
          <a:p>
            <a:pPr>
              <a:buFont typeface="Arial" pitchFamily="34" charset="0"/>
              <a:buChar char="•"/>
            </a:pPr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b="1" dirty="0" smtClean="0"/>
              <a:t>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MAXENT</a:t>
            </a:r>
            <a:r>
              <a:rPr lang="fr-FR" sz="1400" b="1" dirty="0" smtClean="0"/>
              <a:t>: </a:t>
            </a:r>
            <a:r>
              <a:rPr lang="fr-FR" sz="1400" b="1" dirty="0" err="1" smtClean="0"/>
              <a:t>Slope</a:t>
            </a:r>
            <a:r>
              <a:rPr lang="fr-FR" sz="1400" b="1" dirty="0" smtClean="0"/>
              <a:t> </a:t>
            </a:r>
            <a:r>
              <a:rPr lang="fr-FR" sz="1400" dirty="0" smtClean="0"/>
              <a:t>and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Ruggedness</a:t>
            </a:r>
            <a:r>
              <a:rPr lang="fr-FR" sz="1400" b="1" dirty="0" smtClean="0"/>
              <a:t> </a:t>
            </a:r>
            <a:r>
              <a:rPr lang="fr-FR" sz="1400" dirty="0" smtClean="0"/>
              <a:t>are </a:t>
            </a:r>
            <a:r>
              <a:rPr lang="fr-FR" sz="1400" dirty="0" err="1" smtClean="0"/>
              <a:t>still</a:t>
            </a:r>
            <a:r>
              <a:rPr lang="fr-FR" sz="1400" dirty="0" smtClean="0"/>
              <a:t> important but </a:t>
            </a:r>
            <a:r>
              <a:rPr lang="fr-FR" sz="1400" b="1" dirty="0" err="1" smtClean="0"/>
              <a:t>Uvmean</a:t>
            </a:r>
            <a:r>
              <a:rPr lang="fr-FR" sz="1400" b="1" dirty="0" smtClean="0"/>
              <a:t> and T </a:t>
            </a:r>
            <a:r>
              <a:rPr lang="fr-FR" sz="1400" b="1" dirty="0" err="1" smtClean="0"/>
              <a:t>mean</a:t>
            </a:r>
            <a:r>
              <a:rPr lang="fr-FR" sz="1400" b="1" dirty="0" smtClean="0"/>
              <a:t>  </a:t>
            </a:r>
            <a:r>
              <a:rPr lang="fr-FR" sz="1400" dirty="0" err="1" smtClean="0"/>
              <a:t>also</a:t>
            </a:r>
            <a:endParaRPr lang="fr-FR" sz="1400" dirty="0" smtClean="0"/>
          </a:p>
          <a:p>
            <a:endParaRPr lang="fr-FR" sz="1400" dirty="0" smtClean="0"/>
          </a:p>
          <a:p>
            <a:pPr>
              <a:buFont typeface="Arial" pitchFamily="34" charset="0"/>
              <a:buChar char="•"/>
            </a:pPr>
            <a:r>
              <a:rPr lang="fr-FR" sz="1400" dirty="0" smtClean="0"/>
              <a:t> </a:t>
            </a:r>
            <a:r>
              <a:rPr lang="fr-FR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GLM</a:t>
            </a:r>
            <a:r>
              <a:rPr lang="fr-FR" sz="1400" dirty="0" smtClean="0"/>
              <a:t>: </a:t>
            </a:r>
            <a:r>
              <a:rPr lang="fr-FR" sz="1400" b="1" dirty="0" err="1" smtClean="0"/>
              <a:t>Ruggedness</a:t>
            </a:r>
            <a:r>
              <a:rPr lang="fr-FR" sz="1400" b="1" dirty="0" smtClean="0"/>
              <a:t> (poly)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still</a:t>
            </a:r>
            <a:r>
              <a:rPr lang="fr-FR" sz="1400" dirty="0" smtClean="0"/>
              <a:t> the main variable but </a:t>
            </a:r>
            <a:r>
              <a:rPr lang="fr-FR" sz="1400" b="1" dirty="0" smtClean="0"/>
              <a:t>UV </a:t>
            </a:r>
            <a:r>
              <a:rPr lang="fr-FR" sz="1400" b="1" dirty="0" err="1" smtClean="0"/>
              <a:t>mean</a:t>
            </a:r>
            <a:r>
              <a:rPr lang="fr-FR" sz="1400" b="1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also</a:t>
            </a:r>
            <a:r>
              <a:rPr lang="fr-FR" sz="1400" dirty="0" smtClean="0"/>
              <a:t> important</a:t>
            </a:r>
          </a:p>
        </p:txBody>
      </p:sp>
      <p:cxnSp>
        <p:nvCxnSpPr>
          <p:cNvPr id="31" name="Connecteur droit 30"/>
          <p:cNvCxnSpPr/>
          <p:nvPr/>
        </p:nvCxnSpPr>
        <p:spPr>
          <a:xfrm rot="10800000">
            <a:off x="0" y="3429000"/>
            <a:ext cx="9144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214678" y="714356"/>
            <a:ext cx="284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Without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Hydrodynamic</a:t>
            </a:r>
            <a:r>
              <a:rPr lang="fr-FR" dirty="0" smtClean="0">
                <a:solidFill>
                  <a:srgbClr val="00B050"/>
                </a:solidFill>
              </a:rPr>
              <a:t> data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286116" y="3429000"/>
            <a:ext cx="2596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Witht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Hydrodynamic</a:t>
            </a:r>
            <a:r>
              <a:rPr lang="fr-FR" dirty="0" smtClean="0">
                <a:solidFill>
                  <a:srgbClr val="00B050"/>
                </a:solidFill>
              </a:rPr>
              <a:t> data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454</Words>
  <Application>Microsoft Office PowerPoint</Application>
  <PresentationFormat>Affichage à l'écran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Habitat Suitability model for Bari Canyon with Hydrodynamic variables</vt:lpstr>
      <vt:lpstr>Diapositive 2</vt:lpstr>
      <vt:lpstr>Diapositive 3</vt:lpstr>
      <vt:lpstr>Diapositive 4</vt:lpstr>
      <vt:lpstr>Selection of the best EVGs</vt:lpstr>
      <vt:lpstr>Diapositive 6</vt:lpstr>
      <vt:lpstr>Diapositive 7</vt:lpstr>
      <vt:lpstr>Best EGV for CWC study </vt:lpstr>
      <vt:lpstr>Diapositive 9</vt:lpstr>
      <vt:lpstr>Diapositive 10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abargain</dc:creator>
  <cp:lastModifiedBy>abargain</cp:lastModifiedBy>
  <cp:revision>118</cp:revision>
  <dcterms:created xsi:type="dcterms:W3CDTF">2015-11-09T10:03:17Z</dcterms:created>
  <dcterms:modified xsi:type="dcterms:W3CDTF">2015-11-16T07:54:50Z</dcterms:modified>
</cp:coreProperties>
</file>